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80" r:id="rId3"/>
    <p:sldId id="258" r:id="rId4"/>
    <p:sldId id="259" r:id="rId5"/>
    <p:sldId id="260" r:id="rId6"/>
    <p:sldId id="261" r:id="rId7"/>
    <p:sldId id="257" r:id="rId8"/>
    <p:sldId id="278" r:id="rId9"/>
    <p:sldId id="262" r:id="rId10"/>
    <p:sldId id="281" r:id="rId11"/>
    <p:sldId id="283" r:id="rId12"/>
    <p:sldId id="263" r:id="rId13"/>
    <p:sldId id="264" r:id="rId14"/>
    <p:sldId id="265" r:id="rId15"/>
    <p:sldId id="266" r:id="rId16"/>
    <p:sldId id="267" r:id="rId17"/>
    <p:sldId id="268" r:id="rId18"/>
    <p:sldId id="282" r:id="rId19"/>
    <p:sldId id="279" r:id="rId20"/>
    <p:sldId id="272" r:id="rId21"/>
    <p:sldId id="273" r:id="rId22"/>
    <p:sldId id="274" r:id="rId23"/>
    <p:sldId id="277" r:id="rId24"/>
    <p:sldId id="275" r:id="rId25"/>
    <p:sldId id="269" r:id="rId26"/>
    <p:sldId id="270" r:id="rId27"/>
    <p:sldId id="271" r:id="rId28"/>
    <p:sldId id="276" r:id="rId29"/>
  </p:sldIdLst>
  <p:sldSz cx="9144000" cy="6858000" type="screen4x3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-8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0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9BAE5971-FC67-496B-8612-FA3661BF45E8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A0F95CA2-D11A-49FA-956A-897969F888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4237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8506" y="0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3FB51ED2-E8E7-4755-91CF-36116D6BB6A8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19413" y="533400"/>
            <a:ext cx="3549650" cy="26622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373676"/>
            <a:ext cx="7510780" cy="31961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5708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8506" y="6745708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BB9ED74D-013C-4515-ABB5-3DB15CEC7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0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9ED74D-013C-4515-ABB5-3DB15CEC7D7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426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693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648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462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013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8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542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377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15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050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976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09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A6B8F-2FA4-444B-B4AA-8102E6B7A2BC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0EDA9-3251-4A1B-8DCB-FE352FFE4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82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nL34zDTPkcs" TargetMode="External"/><Relationship Id="rId2" Type="http://schemas.openxmlformats.org/officeDocument/2006/relationships/hyperlink" Target="http://www.youtube.com/watch?v=eObSqbe9aq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youtube.com/channel/UCu7_D0o48KbfhpEohoP7YSQ" TargetMode="External"/><Relationship Id="rId5" Type="http://schemas.openxmlformats.org/officeDocument/2006/relationships/hyperlink" Target="http://www.youtube.com/watch?v=sNIMCdVOHOM" TargetMode="External"/><Relationship Id="rId4" Type="http://schemas.openxmlformats.org/officeDocument/2006/relationships/hyperlink" Target="http://www.youtube.com/watch?v=SBG7ccW5gp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hackster.io/nekhil-ravi/current-temperature-on-8-8-led-dot-matrix-321b0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raspberrypi.org/" TargetMode="External"/><Relationship Id="rId3" Type="http://schemas.openxmlformats.org/officeDocument/2006/relationships/hyperlink" Target="http://www.arduinolibraries.info/" TargetMode="External"/><Relationship Id="rId7" Type="http://schemas.openxmlformats.org/officeDocument/2006/relationships/hyperlink" Target="http://www.wikipedia.org/wiki/List_of_Arduino_boards_and_compatible_systems" TargetMode="External"/><Relationship Id="rId2" Type="http://schemas.openxmlformats.org/officeDocument/2006/relationships/hyperlink" Target="http://www.board-db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rduino.cc/en/Main/Software" TargetMode="External"/><Relationship Id="rId11" Type="http://schemas.openxmlformats.org/officeDocument/2006/relationships/hyperlink" Target="https://micropython.org/" TargetMode="External"/><Relationship Id="rId5" Type="http://schemas.openxmlformats.org/officeDocument/2006/relationships/hyperlink" Target="http://www.arduino.cc/en/Main/Products" TargetMode="External"/><Relationship Id="rId10" Type="http://schemas.openxmlformats.org/officeDocument/2006/relationships/hyperlink" Target="http://www.raspberrypi.org/magpi" TargetMode="External"/><Relationship Id="rId4" Type="http://schemas.openxmlformats.org/officeDocument/2006/relationships/hyperlink" Target="http://www.arduino.cc/en/Reference/Libraries" TargetMode="External"/><Relationship Id="rId9" Type="http://schemas.openxmlformats.org/officeDocument/2006/relationships/hyperlink" Target="http://www.elinux.org/RPi_Hub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napcircuits.net/" TargetMode="External"/><Relationship Id="rId2" Type="http://schemas.openxmlformats.org/officeDocument/2006/relationships/hyperlink" Target="http://www.dexterindustries.com/GrovePi/supported-sensor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freertos.org/" TargetMode="External"/><Relationship Id="rId4" Type="http://schemas.openxmlformats.org/officeDocument/2006/relationships/hyperlink" Target="https://littlebits.cc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76400"/>
            <a:ext cx="7772400" cy="1828800"/>
          </a:xfrm>
        </p:spPr>
        <p:txBody>
          <a:bodyPr>
            <a:normAutofit/>
          </a:bodyPr>
          <a:lstStyle/>
          <a:p>
            <a:r>
              <a:rPr lang="en-US" b="1" dirty="0"/>
              <a:t>Microprocessor </a:t>
            </a:r>
            <a:r>
              <a:rPr lang="en-US" b="1" dirty="0" smtClean="0"/>
              <a:t>prototyping by non-technical inventors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b="1" dirty="0" smtClean="0">
                <a:solidFill>
                  <a:schemeClr val="tx1"/>
                </a:solidFill>
              </a:rPr>
              <a:t>Alamo Inventors meeting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Jan. </a:t>
            </a:r>
            <a:r>
              <a:rPr lang="en-US" dirty="0">
                <a:solidFill>
                  <a:schemeClr val="tx1"/>
                </a:solidFill>
              </a:rPr>
              <a:t>1</a:t>
            </a:r>
            <a:r>
              <a:rPr lang="en-US" dirty="0" smtClean="0">
                <a:solidFill>
                  <a:schemeClr val="tx1"/>
                </a:solidFill>
              </a:rPr>
              <a:t>0, 2018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James </a:t>
            </a:r>
            <a:r>
              <a:rPr lang="en-US" dirty="0">
                <a:solidFill>
                  <a:schemeClr val="tx1"/>
                </a:solidFill>
              </a:rPr>
              <a:t>C. </a:t>
            </a:r>
            <a:r>
              <a:rPr lang="en-US" dirty="0" err="1" smtClean="0">
                <a:solidFill>
                  <a:schemeClr val="tx1"/>
                </a:solidFill>
              </a:rPr>
              <a:t>Brakefield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916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Pmod</a:t>
            </a:r>
            <a:r>
              <a:rPr lang="en-US" dirty="0" smtClean="0"/>
              <a:t> &amp; Grove Hats for Arduino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447800"/>
            <a:ext cx="4438523" cy="3138809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3581400"/>
            <a:ext cx="3820886" cy="2971800"/>
          </a:xfrm>
        </p:spPr>
      </p:pic>
    </p:spTree>
    <p:extLst>
      <p:ext uri="{BB962C8B-B14F-4D97-AF65-F5344CB8AC3E}">
        <p14:creationId xmlns:p14="http://schemas.microsoft.com/office/powerpoint/2010/main" val="2192131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Grove &amp; </a:t>
            </a:r>
            <a:r>
              <a:rPr lang="en-US" dirty="0" err="1"/>
              <a:t>Pmod</a:t>
            </a:r>
            <a:r>
              <a:rPr lang="en-US" dirty="0"/>
              <a:t> Hats </a:t>
            </a:r>
            <a:r>
              <a:rPr lang="en-US" dirty="0" smtClean="0"/>
              <a:t>for Raspberry Pi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143000"/>
            <a:ext cx="4577650" cy="40386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191000"/>
            <a:ext cx="4363059" cy="2467319"/>
          </a:xfrm>
        </p:spPr>
      </p:pic>
    </p:spTree>
    <p:extLst>
      <p:ext uri="{BB962C8B-B14F-4D97-AF65-F5344CB8AC3E}">
        <p14:creationId xmlns:p14="http://schemas.microsoft.com/office/powerpoint/2010/main" val="2389143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Pmod</a:t>
            </a:r>
            <a:r>
              <a:rPr lang="en-US" dirty="0" smtClean="0"/>
              <a:t> (www.digilentinc.com)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219200"/>
            <a:ext cx="7010400" cy="5238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836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Grove </a:t>
            </a:r>
            <a:r>
              <a:rPr lang="en-US" sz="4000" dirty="0"/>
              <a:t>(seeeddoc.github.io/</a:t>
            </a:r>
            <a:r>
              <a:rPr lang="en-US" sz="4000" dirty="0" err="1"/>
              <a:t>Grove_System</a:t>
            </a:r>
            <a:r>
              <a:rPr lang="en-US" sz="4000" dirty="0"/>
              <a:t>/)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447800"/>
            <a:ext cx="6934200" cy="4883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268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Breakout boards (</a:t>
            </a:r>
            <a:r>
              <a:rPr lang="en-US" dirty="0" err="1" smtClean="0"/>
              <a:t>adafruit</a:t>
            </a:r>
            <a:r>
              <a:rPr lang="en-US" dirty="0" smtClean="0"/>
              <a:t> &amp; </a:t>
            </a:r>
            <a:r>
              <a:rPr lang="en-US" dirty="0" err="1" smtClean="0"/>
              <a:t>sparkfun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24000"/>
            <a:ext cx="2769351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371600"/>
            <a:ext cx="2286000" cy="5004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9627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Vendors (partial list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 smtClean="0"/>
              <a:t>Amazon</a:t>
            </a:r>
            <a:r>
              <a:rPr lang="en-US" dirty="0" smtClean="0"/>
              <a:t>: </a:t>
            </a:r>
            <a:r>
              <a:rPr lang="en-US" dirty="0"/>
              <a:t>	boards, kits, hobby electronics, </a:t>
            </a:r>
            <a:r>
              <a:rPr lang="en-US" u="sng" dirty="0"/>
              <a:t>books</a:t>
            </a:r>
          </a:p>
          <a:p>
            <a:pPr marL="0" indent="0">
              <a:buNone/>
            </a:pPr>
            <a:r>
              <a:rPr lang="en-US" b="1" dirty="0" err="1" smtClean="0"/>
              <a:t>Adafruit</a:t>
            </a:r>
            <a:r>
              <a:rPr lang="en-US" dirty="0" smtClean="0"/>
              <a:t>:</a:t>
            </a:r>
            <a:r>
              <a:rPr lang="en-US" dirty="0"/>
              <a:t>	boards, kits, </a:t>
            </a:r>
            <a:r>
              <a:rPr lang="en-US" u="sng" dirty="0"/>
              <a:t>hobby electronics</a:t>
            </a:r>
          </a:p>
          <a:p>
            <a:pPr marL="0" indent="0">
              <a:buNone/>
            </a:pPr>
            <a:r>
              <a:rPr lang="en-US" b="1" dirty="0" err="1" smtClean="0"/>
              <a:t>Sparkfun</a:t>
            </a:r>
            <a:r>
              <a:rPr lang="en-US" dirty="0" smtClean="0"/>
              <a:t>:</a:t>
            </a:r>
            <a:r>
              <a:rPr lang="en-US" dirty="0"/>
              <a:t>	boards, kits, </a:t>
            </a:r>
            <a:r>
              <a:rPr lang="en-US" u="sng" dirty="0"/>
              <a:t>hobby electronics</a:t>
            </a:r>
          </a:p>
          <a:p>
            <a:pPr marL="0" indent="0">
              <a:buNone/>
            </a:pPr>
            <a:r>
              <a:rPr lang="en-US" b="1" dirty="0" err="1" smtClean="0"/>
              <a:t>Pololu</a:t>
            </a:r>
            <a:r>
              <a:rPr lang="en-US" dirty="0" smtClean="0"/>
              <a:t>:</a:t>
            </a:r>
            <a:r>
              <a:rPr lang="en-US" dirty="0"/>
              <a:t>	</a:t>
            </a:r>
            <a:r>
              <a:rPr lang="en-US" dirty="0" smtClean="0"/>
              <a:t>boards</a:t>
            </a:r>
            <a:r>
              <a:rPr lang="en-US" dirty="0"/>
              <a:t>, kits, hobby electronics, </a:t>
            </a:r>
            <a:r>
              <a:rPr lang="en-US" u="sng" dirty="0"/>
              <a:t>motors</a:t>
            </a:r>
          </a:p>
          <a:p>
            <a:pPr marL="0" indent="0">
              <a:buNone/>
            </a:pPr>
            <a:r>
              <a:rPr lang="en-US" b="1" dirty="0" smtClean="0"/>
              <a:t>Element14</a:t>
            </a:r>
            <a:r>
              <a:rPr lang="en-US" dirty="0" smtClean="0"/>
              <a:t>:</a:t>
            </a:r>
            <a:r>
              <a:rPr lang="en-US" dirty="0"/>
              <a:t>	parts, boards, kits</a:t>
            </a:r>
          </a:p>
          <a:p>
            <a:pPr marL="0" indent="0">
              <a:buNone/>
            </a:pPr>
            <a:r>
              <a:rPr lang="en-US" b="1" dirty="0" err="1" smtClean="0"/>
              <a:t>Digikey</a:t>
            </a:r>
            <a:r>
              <a:rPr lang="en-US" dirty="0" smtClean="0"/>
              <a:t>:</a:t>
            </a:r>
            <a:r>
              <a:rPr lang="en-US" dirty="0"/>
              <a:t>	</a:t>
            </a:r>
            <a:r>
              <a:rPr lang="en-US" u="sng" dirty="0" smtClean="0"/>
              <a:t>parts</a:t>
            </a:r>
            <a:r>
              <a:rPr lang="en-US" dirty="0"/>
              <a:t>, boards</a:t>
            </a:r>
          </a:p>
          <a:p>
            <a:pPr marL="0" indent="0">
              <a:buNone/>
            </a:pPr>
            <a:r>
              <a:rPr lang="en-US" b="1" dirty="0" smtClean="0"/>
              <a:t>Mouser</a:t>
            </a:r>
            <a:r>
              <a:rPr lang="en-US" dirty="0" smtClean="0"/>
              <a:t>:</a:t>
            </a:r>
            <a:r>
              <a:rPr lang="en-US" dirty="0"/>
              <a:t>	</a:t>
            </a:r>
            <a:r>
              <a:rPr lang="en-US" u="sng" dirty="0" smtClean="0"/>
              <a:t>parts</a:t>
            </a:r>
            <a:r>
              <a:rPr lang="en-US" dirty="0"/>
              <a:t>, </a:t>
            </a:r>
            <a:r>
              <a:rPr lang="en-US" dirty="0" smtClean="0"/>
              <a:t>boards</a:t>
            </a:r>
          </a:p>
          <a:p>
            <a:pPr marL="0" indent="0">
              <a:buNone/>
            </a:pPr>
            <a:r>
              <a:rPr lang="en-US" dirty="0" err="1" smtClean="0"/>
              <a:t>Banggood</a:t>
            </a:r>
            <a:r>
              <a:rPr lang="en-US" dirty="0" smtClean="0"/>
              <a:t>, </a:t>
            </a:r>
            <a:r>
              <a:rPr lang="en-US" dirty="0" err="1" smtClean="0"/>
              <a:t>AliExpress</a:t>
            </a:r>
            <a:r>
              <a:rPr lang="en-US" dirty="0" smtClean="0"/>
              <a:t> and Alibaba (all Chinese)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07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</a:t>
            </a:r>
            <a:r>
              <a:rPr lang="en-US" dirty="0" smtClean="0"/>
              <a:t>Zero W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From </a:t>
            </a:r>
            <a:r>
              <a:rPr lang="en-US" dirty="0" smtClean="0"/>
              <a:t>UK for education, </a:t>
            </a:r>
            <a:r>
              <a:rPr lang="en-US" dirty="0"/>
              <a:t>open source, rock bottom pricing, </a:t>
            </a:r>
            <a:r>
              <a:rPr lang="en-US" dirty="0" smtClean="0"/>
              <a:t>10+ million sold (of all versions)</a:t>
            </a:r>
            <a:endParaRPr lang="en-US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Linux software on SD card, several hundred MB of DRAM, USB ports, HDMI port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Clones almost always use ARM processor</a:t>
            </a:r>
          </a:p>
          <a:p>
            <a:r>
              <a:rPr lang="en-US" dirty="0"/>
              <a:t>Standard software install includes Mathematica, Python, </a:t>
            </a:r>
            <a:r>
              <a:rPr lang="en-US" dirty="0" err="1"/>
              <a:t>MineCraft</a:t>
            </a:r>
            <a:r>
              <a:rPr lang="en-US" dirty="0"/>
              <a:t>, Office tools</a:t>
            </a:r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976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</a:t>
            </a:r>
            <a:r>
              <a:rPr lang="en-US" dirty="0" smtClean="0"/>
              <a:t>Uno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From </a:t>
            </a:r>
            <a:r>
              <a:rPr lang="en-US" dirty="0" smtClean="0"/>
              <a:t>Italy: </a:t>
            </a:r>
            <a:r>
              <a:rPr lang="en-US" dirty="0"/>
              <a:t>Interaction Design Institute of </a:t>
            </a:r>
            <a:r>
              <a:rPr lang="en-US" dirty="0" smtClean="0"/>
              <a:t>Ivrea</a:t>
            </a:r>
          </a:p>
          <a:p>
            <a:r>
              <a:rPr lang="en-US" dirty="0" smtClean="0"/>
              <a:t>Open </a:t>
            </a:r>
            <a:r>
              <a:rPr lang="en-US" dirty="0"/>
              <a:t>source, 23+ variations, hundreds of clones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Arduino IDE runs on PC or other host, plugins for non-AVR processors, configuration files for each and every supported board, programs called “sketches”, over 1000 libraries available</a:t>
            </a:r>
          </a:p>
          <a:p>
            <a:r>
              <a:rPr lang="en-US" dirty="0"/>
              <a:t>Supported </a:t>
            </a:r>
            <a:r>
              <a:rPr lang="en-US" dirty="0" smtClean="0"/>
              <a:t>processors: </a:t>
            </a:r>
            <a:r>
              <a:rPr lang="en-US" dirty="0"/>
              <a:t>AVR, ARM, </a:t>
            </a:r>
            <a:r>
              <a:rPr lang="en-US" dirty="0"/>
              <a:t>PIC18 , </a:t>
            </a:r>
            <a:r>
              <a:rPr lang="en-US" dirty="0" err="1"/>
              <a:t>microBlaze</a:t>
            </a:r>
            <a:r>
              <a:rPr lang="en-US" dirty="0"/>
              <a:t>, </a:t>
            </a:r>
            <a:r>
              <a:rPr lang="en-US" dirty="0" smtClean="0"/>
              <a:t>MIPS, MSP430</a:t>
            </a:r>
            <a:r>
              <a:rPr lang="en-US" dirty="0"/>
              <a:t>, </a:t>
            </a:r>
            <a:r>
              <a:rPr lang="en-US" dirty="0" smtClean="0"/>
              <a:t>Leon3 </a:t>
            </a:r>
            <a:r>
              <a:rPr lang="en-US" dirty="0" err="1" smtClean="0"/>
              <a:t>Sparc</a:t>
            </a:r>
            <a:r>
              <a:rPr lang="en-US" dirty="0" smtClean="0"/>
              <a:t>, PIC32</a:t>
            </a:r>
            <a:r>
              <a:rPr lang="en-US" dirty="0"/>
              <a:t>, RISC-V, </a:t>
            </a:r>
            <a:r>
              <a:rPr lang="en-US" dirty="0" smtClean="0"/>
              <a:t>x86, </a:t>
            </a:r>
            <a:r>
              <a:rPr lang="en-US" dirty="0" err="1" smtClean="0"/>
              <a:t>Xtensa</a:t>
            </a:r>
            <a:r>
              <a:rPr lang="en-US" dirty="0" smtClean="0"/>
              <a:t> ESP32 &amp; ESP8266, </a:t>
            </a:r>
            <a:r>
              <a:rPr lang="en-US" dirty="0" err="1" smtClean="0"/>
              <a:t>ZPUino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908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Ways Forward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Hire a college student</a:t>
            </a:r>
          </a:p>
          <a:p>
            <a:r>
              <a:rPr lang="en-US" dirty="0" smtClean="0"/>
              <a:t>Get your children/grandchildren involved</a:t>
            </a:r>
          </a:p>
          <a:p>
            <a:r>
              <a:rPr lang="en-US" dirty="0" smtClean="0"/>
              <a:t>Learn/experiment/break the ice</a:t>
            </a:r>
          </a:p>
          <a:p>
            <a:r>
              <a:rPr lang="en-US" dirty="0" smtClean="0"/>
              <a:t>Take some courses, read books, watch videos</a:t>
            </a:r>
          </a:p>
          <a:p>
            <a:r>
              <a:rPr lang="en-US" dirty="0" smtClean="0"/>
              <a:t>Attend vendor presentations</a:t>
            </a:r>
          </a:p>
          <a:p>
            <a:pPr lvl="1"/>
            <a:r>
              <a:rPr lang="en-US" dirty="0" smtClean="0"/>
              <a:t>Trade shows (exhibits usually free)</a:t>
            </a:r>
          </a:p>
          <a:p>
            <a:pPr lvl="1"/>
            <a:r>
              <a:rPr lang="en-US" dirty="0" smtClean="0"/>
              <a:t>Manufacturer seminars (almost free)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865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Neat videos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RaspberryPi</a:t>
            </a:r>
            <a:r>
              <a:rPr lang="en-US" dirty="0" smtClean="0"/>
              <a:t> </a:t>
            </a:r>
            <a:r>
              <a:rPr lang="en-US" dirty="0"/>
              <a:t>for beginners: </a:t>
            </a:r>
            <a:r>
              <a:rPr lang="en-US" dirty="0" smtClean="0">
                <a:hlinkClick r:id="rId2"/>
              </a:rPr>
              <a:t>www.youtube.com/watch?v=eObSqbe9aqU</a:t>
            </a:r>
            <a:endParaRPr lang="en-US" dirty="0" smtClean="0"/>
          </a:p>
          <a:p>
            <a:r>
              <a:rPr lang="en-US" dirty="0" smtClean="0"/>
              <a:t>Learn Arduino in 15 minutes: </a:t>
            </a:r>
            <a:r>
              <a:rPr lang="en-US" dirty="0" smtClean="0">
                <a:hlinkClick r:id="rId3"/>
              </a:rPr>
              <a:t>www.youtube.com/watch?v=nL34zDTPkcs</a:t>
            </a:r>
            <a:endParaRPr lang="en-US" dirty="0" smtClean="0"/>
          </a:p>
          <a:p>
            <a:r>
              <a:rPr lang="en-US" dirty="0"/>
              <a:t>At 12:55 "touch pin" music: </a:t>
            </a:r>
            <a:r>
              <a:rPr lang="en-US" dirty="0">
                <a:hlinkClick r:id="rId4"/>
              </a:rPr>
              <a:t>www.youtube.com/watch?v=SBG7ccW5gpA</a:t>
            </a:r>
            <a:endParaRPr lang="en-US" dirty="0"/>
          </a:p>
          <a:p>
            <a:r>
              <a:rPr lang="en-US" dirty="0" smtClean="0"/>
              <a:t>At 1:50 &amp; 8:29 Build Your Own Arduino Uno: </a:t>
            </a:r>
            <a:r>
              <a:rPr lang="en-US" dirty="0" smtClean="0">
                <a:hlinkClick r:id="rId5"/>
              </a:rPr>
              <a:t>www.youtube.com/watch?v=sNIMCdVOHOM</a:t>
            </a:r>
            <a:endParaRPr lang="en-US" dirty="0" smtClean="0"/>
          </a:p>
          <a:p>
            <a:r>
              <a:rPr lang="en-US" dirty="0" smtClean="0"/>
              <a:t>Andreas </a:t>
            </a:r>
            <a:r>
              <a:rPr lang="en-US" dirty="0" err="1" smtClean="0"/>
              <a:t>Spiess</a:t>
            </a:r>
            <a:r>
              <a:rPr lang="en-US" dirty="0" smtClean="0"/>
              <a:t> videos on YouTube: </a:t>
            </a:r>
            <a:r>
              <a:rPr lang="en-US" dirty="0" smtClean="0">
                <a:hlinkClick r:id="rId6"/>
              </a:rPr>
              <a:t>www.youtube.com/channel/UCu7_D0o48KbfhpEohoP7YSQ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233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38200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</a:t>
            </a:r>
            <a:r>
              <a:rPr lang="en-US" dirty="0"/>
              <a:t>Rough Prototype</a:t>
            </a:r>
            <a:br>
              <a:rPr lang="en-US" dirty="0"/>
            </a:br>
            <a:r>
              <a:rPr lang="en-US" sz="2700" dirty="0">
                <a:hlinkClick r:id="rId2"/>
              </a:rPr>
              <a:t>https://</a:t>
            </a:r>
            <a:r>
              <a:rPr lang="en-US" sz="2700" dirty="0" smtClean="0">
                <a:hlinkClick r:id="rId2"/>
              </a:rPr>
              <a:t>www.hackster.io/nekhil-ravi/current-temperature-on-8-8-led-dot-matrix-321b0a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676400"/>
            <a:ext cx="7001331" cy="4796830"/>
          </a:xfrm>
        </p:spPr>
      </p:pic>
    </p:spTree>
    <p:extLst>
      <p:ext uri="{BB962C8B-B14F-4D97-AF65-F5344CB8AC3E}">
        <p14:creationId xmlns:p14="http://schemas.microsoft.com/office/powerpoint/2010/main" val="14657560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Wikipedia </a:t>
            </a:r>
            <a:r>
              <a:rPr lang="en-US" dirty="0" smtClean="0"/>
              <a:t>web pages “en.wikipedia.org/wiki/…” </a:t>
            </a:r>
          </a:p>
          <a:p>
            <a:pPr marL="0" indent="0">
              <a:buNone/>
            </a:pPr>
            <a:r>
              <a:rPr lang="en-US" b="1" dirty="0" smtClean="0"/>
              <a:t>Arduino</a:t>
            </a:r>
            <a:r>
              <a:rPr lang="en-US" dirty="0"/>
              <a:t>, </a:t>
            </a:r>
            <a:r>
              <a:rPr lang="en-US" dirty="0" err="1"/>
              <a:t>ARM_architecture</a:t>
            </a:r>
            <a:r>
              <a:rPr lang="en-US" dirty="0"/>
              <a:t>, </a:t>
            </a:r>
            <a:r>
              <a:rPr lang="en-US" dirty="0" err="1"/>
              <a:t>Atmel_AVR</a:t>
            </a:r>
            <a:r>
              <a:rPr lang="en-US" dirty="0"/>
              <a:t>, </a:t>
            </a:r>
            <a:r>
              <a:rPr lang="en-US" dirty="0" err="1"/>
              <a:t>BeagleBoard</a:t>
            </a:r>
            <a:r>
              <a:rPr lang="en-US" dirty="0"/>
              <a:t>, Intel_8080, Intel_8086, LEON, </a:t>
            </a:r>
            <a:r>
              <a:rPr lang="en-US" dirty="0" err="1" smtClean="0"/>
              <a:t>MicroBlaze</a:t>
            </a:r>
            <a:r>
              <a:rPr lang="en-US" dirty="0" smtClean="0"/>
              <a:t>, </a:t>
            </a:r>
            <a:r>
              <a:rPr lang="en-US" dirty="0" err="1" smtClean="0"/>
              <a:t>MIPS_architecture</a:t>
            </a:r>
            <a:r>
              <a:rPr lang="en-US" dirty="0"/>
              <a:t>, MOS_Technology_6502, </a:t>
            </a:r>
            <a:r>
              <a:rPr lang="en-US" dirty="0" err="1"/>
              <a:t>NXP_ColdFire</a:t>
            </a:r>
            <a:r>
              <a:rPr lang="en-US" dirty="0"/>
              <a:t>, </a:t>
            </a:r>
            <a:r>
              <a:rPr lang="en-US" dirty="0" err="1"/>
              <a:t>PIC_microcontroller</a:t>
            </a:r>
            <a:r>
              <a:rPr lang="en-US" dirty="0"/>
              <a:t>, </a:t>
            </a:r>
            <a:r>
              <a:rPr lang="en-US" dirty="0" err="1"/>
              <a:t>Pmod_Interface</a:t>
            </a:r>
            <a:r>
              <a:rPr lang="en-US" dirty="0"/>
              <a:t>, </a:t>
            </a:r>
            <a:r>
              <a:rPr lang="en-US" dirty="0" err="1"/>
              <a:t>PSoC</a:t>
            </a:r>
            <a:r>
              <a:rPr lang="en-US" dirty="0"/>
              <a:t>, </a:t>
            </a:r>
            <a:r>
              <a:rPr lang="en-US" b="1" dirty="0" err="1"/>
              <a:t>Raspberry_Pi</a:t>
            </a:r>
            <a:r>
              <a:rPr lang="en-US" dirty="0"/>
              <a:t>, RISC-V, </a:t>
            </a:r>
            <a:r>
              <a:rPr lang="en-US" dirty="0" err="1"/>
              <a:t>Tensilica</a:t>
            </a:r>
            <a:r>
              <a:rPr lang="en-US" dirty="0"/>
              <a:t> (</a:t>
            </a:r>
            <a:r>
              <a:rPr lang="en-US" dirty="0" err="1"/>
              <a:t>Xtensa</a:t>
            </a:r>
            <a:r>
              <a:rPr lang="en-US" dirty="0" smtClean="0"/>
              <a:t>) ESP32, </a:t>
            </a:r>
            <a:r>
              <a:rPr lang="en-US" dirty="0" smtClean="0"/>
              <a:t>TI_MSP430</a:t>
            </a:r>
            <a:r>
              <a:rPr lang="en-US" dirty="0"/>
              <a:t>, </a:t>
            </a:r>
            <a:r>
              <a:rPr lang="en-US" dirty="0" smtClean="0"/>
              <a:t>Zilog_Z80, ZPU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9976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Links cont’d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Arduino or Raspberry board finder: </a:t>
            </a:r>
            <a:r>
              <a:rPr lang="en-US" u="sng" dirty="0">
                <a:hlinkClick r:id="rId2"/>
              </a:rPr>
              <a:t>www.board-db.org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Arduino software libraries: </a:t>
            </a:r>
            <a:r>
              <a:rPr lang="en-US" u="sng" dirty="0">
                <a:hlinkClick r:id="rId3"/>
              </a:rPr>
              <a:t>www.arduinolibraries.info</a:t>
            </a:r>
            <a:r>
              <a:rPr lang="en-US" dirty="0"/>
              <a:t>, </a:t>
            </a:r>
            <a:r>
              <a:rPr lang="en-US" u="sng" dirty="0">
                <a:hlinkClick r:id="rId4"/>
              </a:rPr>
              <a:t>www.arduino.cc/en/Reference/Libraries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Arduino web links: </a:t>
            </a:r>
            <a:r>
              <a:rPr lang="en-US" u="sng" dirty="0">
                <a:hlinkClick r:id="rId5"/>
              </a:rPr>
              <a:t>www.arduino.cc/en/Main/Products</a:t>
            </a:r>
            <a:r>
              <a:rPr lang="en-US" dirty="0"/>
              <a:t>, </a:t>
            </a:r>
            <a:r>
              <a:rPr lang="en-US" u="sng" dirty="0">
                <a:hlinkClick r:id="rId6"/>
              </a:rPr>
              <a:t>www.arduino.cc/en/Main/Software</a:t>
            </a:r>
            <a:r>
              <a:rPr lang="en-US" dirty="0"/>
              <a:t>, </a:t>
            </a:r>
            <a:r>
              <a:rPr lang="en-US" u="sng" dirty="0">
                <a:hlinkClick r:id="rId7"/>
              </a:rPr>
              <a:t>www.wikipedia.org/wiki/List_of_Arduino_boards_and_compatible_systems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Raspberry Pi web links: </a:t>
            </a:r>
            <a:r>
              <a:rPr lang="en-US" u="sng" dirty="0">
                <a:hlinkClick r:id="rId8"/>
              </a:rPr>
              <a:t>www.raspberrypi.org</a:t>
            </a:r>
            <a:r>
              <a:rPr lang="en-US" dirty="0"/>
              <a:t>, </a:t>
            </a:r>
            <a:r>
              <a:rPr lang="en-US" u="sng" dirty="0">
                <a:hlinkClick r:id="rId9"/>
              </a:rPr>
              <a:t>www.elinux.org/RPi_Hub</a:t>
            </a:r>
            <a:r>
              <a:rPr lang="en-US" dirty="0"/>
              <a:t>, </a:t>
            </a:r>
            <a:r>
              <a:rPr lang="en-US" u="sng" dirty="0" smtClean="0">
                <a:hlinkClick r:id="rId10"/>
              </a:rPr>
              <a:t>www.raspberrypi.org/magpi</a:t>
            </a:r>
            <a:endParaRPr lang="en-US" u="sng" dirty="0" smtClean="0"/>
          </a:p>
          <a:p>
            <a:pPr marL="0" indent="0">
              <a:buNone/>
            </a:pPr>
            <a:r>
              <a:rPr lang="en-US" dirty="0" err="1"/>
              <a:t>microPython</a:t>
            </a:r>
            <a:r>
              <a:rPr lang="en-US" dirty="0" smtClean="0"/>
              <a:t>: </a:t>
            </a:r>
            <a:r>
              <a:rPr lang="en-US" u="sng" dirty="0" smtClean="0">
                <a:hlinkClick r:id="rId11"/>
              </a:rPr>
              <a:t>https</a:t>
            </a:r>
            <a:r>
              <a:rPr lang="en-US" u="sng" dirty="0">
                <a:hlinkClick r:id="rId11"/>
              </a:rPr>
              <a:t>://micropython.org/</a:t>
            </a:r>
            <a:endParaRPr lang="en-US" u="sng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2633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Links cont’d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err="1" smtClean="0"/>
              <a:t>Pmod</a:t>
            </a:r>
            <a:r>
              <a:rPr lang="en-US" sz="2800" dirty="0"/>
              <a:t>: </a:t>
            </a:r>
            <a:r>
              <a:rPr lang="en-US" sz="2800" dirty="0" smtClean="0"/>
              <a:t>	</a:t>
            </a:r>
            <a:r>
              <a:rPr lang="en-US" sz="2800" u="sng" dirty="0" smtClean="0"/>
              <a:t>store.digilentinc.com/</a:t>
            </a:r>
            <a:r>
              <a:rPr lang="en-US" sz="2800" u="sng" dirty="0" err="1" smtClean="0"/>
              <a:t>pmod</a:t>
            </a:r>
            <a:r>
              <a:rPr lang="en-US" sz="2800" u="sng" dirty="0" smtClean="0"/>
              <a:t>-modules</a:t>
            </a:r>
            <a:r>
              <a:rPr lang="en-US" sz="2800" dirty="0"/>
              <a:t>, </a:t>
            </a:r>
            <a:r>
              <a:rPr lang="en-US" sz="2800" u="sng" dirty="0"/>
              <a:t>maximintegrated.com</a:t>
            </a:r>
            <a:r>
              <a:rPr lang="en-US" sz="2800" dirty="0"/>
              <a:t> (search for </a:t>
            </a:r>
            <a:r>
              <a:rPr lang="en-US" sz="2800" dirty="0" err="1"/>
              <a:t>Pmod</a:t>
            </a:r>
            <a:r>
              <a:rPr lang="en-US" sz="2800" dirty="0"/>
              <a:t>), </a:t>
            </a:r>
            <a:r>
              <a:rPr lang="en-US" sz="2800" u="sng" dirty="0" smtClean="0"/>
              <a:t>wiki.analog.com/resources/alliances/</a:t>
            </a:r>
            <a:r>
              <a:rPr lang="en-US" sz="2800" u="sng" dirty="0" err="1" smtClean="0"/>
              <a:t>xilinx#pmods</a:t>
            </a:r>
            <a:r>
              <a:rPr lang="en-US" sz="2800" dirty="0" smtClean="0"/>
              <a:t> </a:t>
            </a:r>
          </a:p>
          <a:p>
            <a:pPr marL="0" indent="0">
              <a:buNone/>
            </a:pPr>
            <a:r>
              <a:rPr lang="en-US" sz="2800" dirty="0" smtClean="0"/>
              <a:t>Grove</a:t>
            </a:r>
            <a:r>
              <a:rPr lang="en-US" sz="2800" dirty="0"/>
              <a:t>: </a:t>
            </a:r>
            <a:r>
              <a:rPr lang="en-US" sz="2800" dirty="0" smtClean="0"/>
              <a:t>	</a:t>
            </a:r>
            <a:r>
              <a:rPr lang="en-US" sz="2800" u="sng" dirty="0" smtClean="0"/>
              <a:t>wiki.seeed.cc/</a:t>
            </a:r>
            <a:r>
              <a:rPr lang="en-US" sz="2800" u="sng" dirty="0" err="1" smtClean="0"/>
              <a:t>Grove_System</a:t>
            </a:r>
            <a:r>
              <a:rPr lang="en-US" sz="2800" dirty="0" smtClean="0"/>
              <a:t>, </a:t>
            </a:r>
            <a:r>
              <a:rPr lang="en-US" sz="2800" u="sng" dirty="0" smtClean="0">
                <a:hlinkClick r:id="rId2"/>
              </a:rPr>
              <a:t>www.dexterindustries.com/GrovePi/supported-sensors</a:t>
            </a:r>
            <a:r>
              <a:rPr lang="en-US" sz="2800" dirty="0" smtClean="0"/>
              <a:t> </a:t>
            </a:r>
          </a:p>
          <a:p>
            <a:pPr marL="0" indent="0">
              <a:buNone/>
            </a:pPr>
            <a:r>
              <a:rPr lang="en-US" sz="2800" dirty="0" err="1" smtClean="0"/>
              <a:t>Qwiic</a:t>
            </a:r>
            <a:r>
              <a:rPr lang="en-US" sz="2800" dirty="0"/>
              <a:t>: </a:t>
            </a:r>
            <a:r>
              <a:rPr lang="en-US" sz="2800" dirty="0" smtClean="0"/>
              <a:t>	</a:t>
            </a:r>
            <a:r>
              <a:rPr lang="en-US" sz="2800" u="sng" dirty="0" smtClean="0"/>
              <a:t>sparkfun.com/</a:t>
            </a:r>
            <a:r>
              <a:rPr lang="en-US" sz="2800" u="sng" dirty="0" err="1" smtClean="0"/>
              <a:t>qwiic</a:t>
            </a:r>
            <a:endParaRPr lang="en-US" sz="2800" u="sng" dirty="0" smtClean="0"/>
          </a:p>
          <a:p>
            <a:pPr marL="0" indent="0">
              <a:buNone/>
            </a:pPr>
            <a:r>
              <a:rPr lang="en-US" sz="2800" dirty="0"/>
              <a:t>Snap Circuits: </a:t>
            </a:r>
            <a:r>
              <a:rPr lang="en-US" sz="2800" u="sng" dirty="0">
                <a:hlinkClick r:id="rId3"/>
              </a:rPr>
              <a:t>http://www.snapcircuits.net</a:t>
            </a:r>
            <a:r>
              <a:rPr lang="en-US" sz="2800" u="sng" dirty="0" smtClean="0">
                <a:hlinkClick r:id="rId3"/>
              </a:rPr>
              <a:t>/</a:t>
            </a:r>
            <a:endParaRPr lang="en-US" sz="2800" u="sng" dirty="0" smtClean="0"/>
          </a:p>
          <a:p>
            <a:pPr marL="0" indent="0">
              <a:buNone/>
            </a:pPr>
            <a:r>
              <a:rPr lang="en-US" sz="2800" dirty="0" err="1"/>
              <a:t>l</a:t>
            </a:r>
            <a:r>
              <a:rPr lang="en-US" sz="2800" dirty="0" err="1" smtClean="0"/>
              <a:t>ittleBits</a:t>
            </a:r>
            <a:r>
              <a:rPr lang="en-US" sz="2800" dirty="0"/>
              <a:t>: </a:t>
            </a:r>
            <a:r>
              <a:rPr lang="en-US" sz="2800" dirty="0" smtClean="0"/>
              <a:t>	</a:t>
            </a:r>
            <a:r>
              <a:rPr lang="en-US" sz="2800" u="sng" dirty="0" smtClean="0">
                <a:hlinkClick r:id="rId4"/>
              </a:rPr>
              <a:t>https</a:t>
            </a:r>
            <a:r>
              <a:rPr lang="en-US" sz="2800" u="sng" dirty="0">
                <a:hlinkClick r:id="rId4"/>
              </a:rPr>
              <a:t>://littlebits.cc</a:t>
            </a:r>
            <a:r>
              <a:rPr lang="en-US" sz="2800" u="sng" dirty="0" smtClean="0">
                <a:hlinkClick r:id="rId4"/>
              </a:rPr>
              <a:t>/</a:t>
            </a:r>
            <a:endParaRPr lang="en-US" sz="2800" u="sng" dirty="0" smtClean="0"/>
          </a:p>
          <a:p>
            <a:pPr marL="0" indent="0">
              <a:buNone/>
            </a:pPr>
            <a:r>
              <a:rPr lang="en-US" sz="2800" dirty="0" err="1" smtClean="0"/>
              <a:t>freeRTOS</a:t>
            </a:r>
            <a:r>
              <a:rPr lang="en-US" sz="2800" dirty="0"/>
              <a:t>:	</a:t>
            </a:r>
            <a:r>
              <a:rPr lang="en-US" sz="2800" u="sng" dirty="0">
                <a:hlinkClick r:id="rId5"/>
              </a:rPr>
              <a:t>https://www.freertos.org</a:t>
            </a:r>
            <a:r>
              <a:rPr lang="en-US" sz="2800" u="sng" dirty="0" smtClean="0">
                <a:hlinkClick r:id="rId5"/>
              </a:rPr>
              <a:t>/</a:t>
            </a:r>
            <a:endParaRPr lang="en-US" sz="2800" u="sng" dirty="0" smtClean="0"/>
          </a:p>
          <a:p>
            <a:pPr marL="0" indent="0">
              <a:buNone/>
            </a:pPr>
            <a:endParaRPr lang="en-US" sz="2800" u="sng" dirty="0" smtClean="0"/>
          </a:p>
        </p:txBody>
      </p:sp>
    </p:spTree>
    <p:extLst>
      <p:ext uri="{BB962C8B-B14F-4D97-AF65-F5344CB8AC3E}">
        <p14:creationId xmlns:p14="http://schemas.microsoft.com/office/powerpoint/2010/main" val="2129250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Raspberry Pi boards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 smtClean="0"/>
              <a:t>All have: </a:t>
            </a:r>
            <a:r>
              <a:rPr lang="en-US" u="sng" dirty="0" smtClean="0"/>
              <a:t>HDMI</a:t>
            </a:r>
            <a:r>
              <a:rPr lang="en-US" dirty="0" smtClean="0"/>
              <a:t> video out, </a:t>
            </a:r>
            <a:r>
              <a:rPr lang="en-US" u="sng" dirty="0" smtClean="0"/>
              <a:t>USB</a:t>
            </a:r>
            <a:r>
              <a:rPr lang="en-US" dirty="0" smtClean="0"/>
              <a:t> ports(s), </a:t>
            </a:r>
            <a:r>
              <a:rPr lang="en-US" u="sng" dirty="0" smtClean="0"/>
              <a:t>SD card </a:t>
            </a:r>
            <a:r>
              <a:rPr lang="en-US" dirty="0" smtClean="0"/>
              <a:t>for “disk” storage, camera connector, </a:t>
            </a:r>
            <a:r>
              <a:rPr lang="en-US" u="sng" dirty="0" err="1" smtClean="0"/>
              <a:t>WiFi</a:t>
            </a:r>
            <a:r>
              <a:rPr lang="en-US" dirty="0" smtClean="0"/>
              <a:t>, 40 pin </a:t>
            </a:r>
            <a:r>
              <a:rPr lang="en-US" u="sng" dirty="0" smtClean="0"/>
              <a:t>GPIO</a:t>
            </a:r>
            <a:r>
              <a:rPr lang="en-US" dirty="0" smtClean="0"/>
              <a:t> DIL header</a:t>
            </a:r>
          </a:p>
          <a:p>
            <a:pPr marL="0" indent="0">
              <a:buNone/>
            </a:pPr>
            <a:r>
              <a:rPr lang="en-US" b="1" dirty="0" smtClean="0"/>
              <a:t>Pi Zero W</a:t>
            </a:r>
            <a:r>
              <a:rPr lang="en-US" dirty="0" smtClean="0"/>
              <a:t>: ARM11 processor, 512MB memory, 1.18” by 2.56”</a:t>
            </a:r>
          </a:p>
          <a:p>
            <a:pPr marL="0" indent="0">
              <a:buNone/>
            </a:pPr>
            <a:r>
              <a:rPr lang="en-US" b="1" dirty="0" smtClean="0"/>
              <a:t>Pi 1</a:t>
            </a:r>
            <a:r>
              <a:rPr lang="en-US" dirty="0" smtClean="0"/>
              <a:t>: ARM11, 512MB memory, 2.22” by 2.56”</a:t>
            </a:r>
          </a:p>
          <a:p>
            <a:pPr marL="0" indent="0">
              <a:buNone/>
            </a:pPr>
            <a:r>
              <a:rPr lang="en-US" b="1" dirty="0" smtClean="0"/>
              <a:t>Pi2</a:t>
            </a:r>
            <a:r>
              <a:rPr lang="en-US" dirty="0" smtClean="0"/>
              <a:t>: ARM quad Cortex A7, 2.22” by 3.37”</a:t>
            </a:r>
          </a:p>
          <a:p>
            <a:pPr marL="0" indent="0">
              <a:buNone/>
            </a:pPr>
            <a:r>
              <a:rPr lang="en-US" b="1" dirty="0" smtClean="0"/>
              <a:t>Pi3</a:t>
            </a:r>
            <a:r>
              <a:rPr lang="en-US" dirty="0" smtClean="0"/>
              <a:t>: ARM quad Cortex A53 (64-bit processor), 1GB memory, 2.22” by 3.37”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867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Elegoo</a:t>
            </a:r>
            <a:r>
              <a:rPr lang="en-US" dirty="0" smtClean="0"/>
              <a:t> Smart Car Robot kit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9979" y="1143000"/>
            <a:ext cx="5802564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2549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ESP8266 &amp; ESP32: </a:t>
            </a:r>
            <a:r>
              <a:rPr lang="en-US" dirty="0"/>
              <a:t>ESP32-DEVKIT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Espressif</a:t>
            </a:r>
            <a:r>
              <a:rPr lang="en-US" dirty="0"/>
              <a:t> created the ESP8266 chip using the </a:t>
            </a:r>
            <a:r>
              <a:rPr lang="en-US" dirty="0" err="1"/>
              <a:t>Xtensa</a:t>
            </a:r>
            <a:r>
              <a:rPr lang="en-US" dirty="0"/>
              <a:t> ASIC processor core.  It’s a 32-bit RISC processor with 16 and 24-bit instructions (very good code density).  The ESP8266 also includes a </a:t>
            </a:r>
            <a:r>
              <a:rPr lang="en-US" u="sng" dirty="0" err="1"/>
              <a:t>WiFi</a:t>
            </a:r>
            <a:r>
              <a:rPr lang="en-US" u="sng" dirty="0"/>
              <a:t> radio</a:t>
            </a:r>
            <a:r>
              <a:rPr lang="en-US" dirty="0"/>
              <a:t>.  The chip has RAM and uses a separate flash chip for program storage.  Very basic ESP8266 modules cost about $3.  Available in chip, module and board form </a:t>
            </a:r>
            <a:r>
              <a:rPr lang="en-US" dirty="0" smtClean="0"/>
              <a:t>factors (picture on next slide).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82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471" y="3240740"/>
            <a:ext cx="4038600" cy="36172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ESP8266 &amp; ESP32: cont’d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The ESP32 chip includes two </a:t>
            </a:r>
            <a:r>
              <a:rPr lang="en-US" sz="2800" dirty="0" err="1"/>
              <a:t>Xtensa</a:t>
            </a:r>
            <a:r>
              <a:rPr lang="en-US" sz="2800" dirty="0"/>
              <a:t> processors along with the </a:t>
            </a:r>
            <a:r>
              <a:rPr lang="en-US" sz="2800" dirty="0" err="1"/>
              <a:t>Wifi</a:t>
            </a:r>
            <a:r>
              <a:rPr lang="en-US" sz="2800" dirty="0"/>
              <a:t>/Bluetooth radio and 512KB of RAM.  Clock rate </a:t>
            </a:r>
            <a:r>
              <a:rPr lang="en-US" sz="2800" dirty="0" smtClean="0"/>
              <a:t>up </a:t>
            </a:r>
            <a:r>
              <a:rPr lang="en-US" sz="2800" dirty="0"/>
              <a:t>to 240MHz. Available in chip, </a:t>
            </a:r>
            <a:r>
              <a:rPr lang="en-US" sz="2800" dirty="0" smtClean="0"/>
              <a:t>module </a:t>
            </a:r>
            <a:r>
              <a:rPr lang="en-US" sz="2800" dirty="0"/>
              <a:t>and board form factors.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871" y="3734919"/>
            <a:ext cx="480060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45349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01762"/>
          </a:xfrm>
        </p:spPr>
        <p:txBody>
          <a:bodyPr>
            <a:noAutofit/>
          </a:bodyPr>
          <a:lstStyle/>
          <a:p>
            <a:r>
              <a:rPr lang="en-US" sz="3600" b="1" dirty="0"/>
              <a:t>FPGA </a:t>
            </a:r>
            <a:r>
              <a:rPr lang="en-US" sz="3600" b="1" dirty="0" smtClean="0"/>
              <a:t>offerings: </a:t>
            </a:r>
            <a:r>
              <a:rPr lang="en-US" sz="3600" b="1" dirty="0" err="1" smtClean="0"/>
              <a:t>Papilio</a:t>
            </a:r>
            <a:r>
              <a:rPr lang="en-US" sz="3600" b="1" dirty="0"/>
              <a:t>, XESS, </a:t>
            </a:r>
            <a:r>
              <a:rPr lang="en-US" sz="3600" b="1" dirty="0" err="1" smtClean="0"/>
              <a:t>Alorium</a:t>
            </a:r>
            <a:r>
              <a:rPr lang="en-US" sz="3600" b="1" dirty="0" smtClean="0"/>
              <a:t>, </a:t>
            </a:r>
            <a:r>
              <a:rPr lang="en-US" sz="3600" b="1" dirty="0" err="1" smtClean="0"/>
              <a:t>ZPUino</a:t>
            </a:r>
            <a:r>
              <a:rPr lang="en-US" sz="3600" b="1" dirty="0" smtClean="0"/>
              <a:t>, F32C (MIPS/RISC-V) &amp; </a:t>
            </a:r>
            <a:r>
              <a:rPr lang="en-US" sz="3600" b="1" dirty="0" err="1" smtClean="0"/>
              <a:t>Pipistrello</a:t>
            </a:r>
            <a:r>
              <a:rPr lang="en-US" sz="3600" b="1" dirty="0" smtClean="0"/>
              <a:t> (</a:t>
            </a:r>
            <a:r>
              <a:rPr lang="en-US" sz="3600" b="1" dirty="0" err="1"/>
              <a:t>u</a:t>
            </a:r>
            <a:r>
              <a:rPr lang="en-US" sz="3600" b="1" dirty="0" err="1" smtClean="0"/>
              <a:t>Blaze</a:t>
            </a:r>
            <a:r>
              <a:rPr lang="en-US" sz="3600" b="1" dirty="0" smtClean="0"/>
              <a:t>)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b="1" dirty="0" err="1"/>
              <a:t>Papilio</a:t>
            </a:r>
            <a:r>
              <a:rPr lang="en-US" dirty="0"/>
              <a:t> provides the </a:t>
            </a:r>
            <a:r>
              <a:rPr lang="en-US" dirty="0" err="1"/>
              <a:t>DesignLab</a:t>
            </a:r>
            <a:r>
              <a:rPr lang="en-US" dirty="0"/>
              <a:t> IDE tool, based on the Arduino IDE, that connects to the Xilinx ISE schematic editor tool.  </a:t>
            </a:r>
            <a:endParaRPr lang="en-US" dirty="0" smtClean="0"/>
          </a:p>
          <a:p>
            <a:r>
              <a:rPr lang="en-US" dirty="0" smtClean="0"/>
              <a:t>Library </a:t>
            </a:r>
            <a:r>
              <a:rPr lang="en-US" dirty="0"/>
              <a:t>components can be attached to a s</a:t>
            </a:r>
            <a:r>
              <a:rPr lang="en-US" u="sng" dirty="0"/>
              <a:t>oft-core</a:t>
            </a:r>
            <a:r>
              <a:rPr lang="en-US" dirty="0"/>
              <a:t> 8-bit </a:t>
            </a:r>
            <a:r>
              <a:rPr lang="en-US" u="sng" dirty="0"/>
              <a:t>AVR</a:t>
            </a:r>
            <a:r>
              <a:rPr lang="en-US" dirty="0"/>
              <a:t> or 32-bit </a:t>
            </a:r>
            <a:r>
              <a:rPr lang="en-US" u="sng" dirty="0" err="1"/>
              <a:t>ZPUino</a:t>
            </a:r>
            <a:r>
              <a:rPr lang="en-US" dirty="0"/>
              <a:t>.   Arduino sketches provide the programming for the soft-core AVR or ZPU.  </a:t>
            </a:r>
            <a:endParaRPr lang="en-US" dirty="0" smtClean="0"/>
          </a:p>
          <a:p>
            <a:r>
              <a:rPr lang="en-US" u="sng" dirty="0" smtClean="0"/>
              <a:t>No </a:t>
            </a:r>
            <a:r>
              <a:rPr lang="en-US" u="sng" dirty="0"/>
              <a:t>VHDL or Verilog required</a:t>
            </a:r>
            <a:r>
              <a:rPr lang="en-US" dirty="0"/>
              <a:t>.  The XESS setup is similar but not as </a:t>
            </a:r>
            <a:r>
              <a:rPr lang="en-US" dirty="0" smtClean="0"/>
              <a:t>seamless.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7451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Other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/>
              <a:t>LoRa</a:t>
            </a:r>
            <a:r>
              <a:rPr lang="en-US" dirty="0"/>
              <a:t>: 		Long range radio using sub GHz bands, up to 100km range, low bandwidth</a:t>
            </a:r>
          </a:p>
          <a:p>
            <a:pPr marL="0" indent="0">
              <a:buNone/>
            </a:pPr>
            <a:r>
              <a:rPr lang="en-US" b="1" dirty="0" err="1" smtClean="0"/>
              <a:t>microPython</a:t>
            </a:r>
            <a:r>
              <a:rPr lang="en-US" dirty="0" smtClean="0"/>
              <a:t>:	Runs on medium size </a:t>
            </a:r>
            <a:r>
              <a:rPr lang="en-US" dirty="0" err="1" smtClean="0"/>
              <a:t>uP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Node Red</a:t>
            </a:r>
            <a:r>
              <a:rPr lang="en-US" dirty="0" smtClean="0"/>
              <a:t>: 	Schematic editor for operation of networked nodes</a:t>
            </a:r>
          </a:p>
          <a:p>
            <a:pPr marL="0" indent="0">
              <a:buNone/>
            </a:pPr>
            <a:r>
              <a:rPr lang="en-US" dirty="0" smtClean="0"/>
              <a:t>FPGA </a:t>
            </a:r>
            <a:r>
              <a:rPr lang="en-US" b="1" dirty="0" smtClean="0"/>
              <a:t>soft-cores</a:t>
            </a:r>
            <a:r>
              <a:rPr lang="en-US" dirty="0" smtClean="0"/>
              <a:t>: </a:t>
            </a:r>
            <a:r>
              <a:rPr lang="en-US" dirty="0" smtClean="0"/>
              <a:t>AVR, </a:t>
            </a:r>
            <a:r>
              <a:rPr lang="en-US" dirty="0" err="1" smtClean="0"/>
              <a:t>microBlaze</a:t>
            </a:r>
            <a:r>
              <a:rPr lang="en-US" dirty="0" smtClean="0"/>
              <a:t>, MIPS, RISC-V </a:t>
            </a:r>
            <a:r>
              <a:rPr lang="en-US" dirty="0" smtClean="0"/>
              <a:t>&amp; ZPU cores, ZPU runs Linux, user adds peripherals schematically</a:t>
            </a:r>
          </a:p>
          <a:p>
            <a:pPr marL="0" indent="0">
              <a:buNone/>
            </a:pPr>
            <a:r>
              <a:rPr lang="en-US" b="1" dirty="0" smtClean="0"/>
              <a:t>IOT</a:t>
            </a:r>
            <a:r>
              <a:rPr lang="en-US" dirty="0" smtClean="0"/>
              <a:t>: </a:t>
            </a:r>
            <a:r>
              <a:rPr lang="en-US" dirty="0" err="1" smtClean="0"/>
              <a:t>WiFi</a:t>
            </a:r>
            <a:r>
              <a:rPr lang="en-US" dirty="0" smtClean="0"/>
              <a:t> becoming standard on base boards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60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Nostalgia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US" sz="2800" b="1" dirty="0"/>
              <a:t>8080</a:t>
            </a:r>
            <a:r>
              <a:rPr lang="en-US" sz="2800" dirty="0"/>
              <a:t>	1974	Intel	</a:t>
            </a:r>
            <a:r>
              <a:rPr lang="en-US" sz="2800" dirty="0" smtClean="0"/>
              <a:t>8-bit </a:t>
            </a:r>
            <a:r>
              <a:rPr lang="en-US" sz="2800" dirty="0"/>
              <a:t>data, 16-bit address	</a:t>
            </a:r>
            <a:r>
              <a:rPr lang="en-US" sz="2800" dirty="0" smtClean="0"/>
              <a:t>				followed </a:t>
            </a:r>
            <a:r>
              <a:rPr lang="en-US" sz="2800" dirty="0"/>
              <a:t>by 8085 and 8051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800" b="1" dirty="0"/>
              <a:t>6502</a:t>
            </a:r>
            <a:r>
              <a:rPr lang="en-US" sz="2800" dirty="0"/>
              <a:t>	1975	MOS </a:t>
            </a:r>
            <a:r>
              <a:rPr lang="en-US" sz="2800" dirty="0" smtClean="0"/>
              <a:t>Tech</a:t>
            </a:r>
            <a:r>
              <a:rPr lang="en-US" sz="2800" dirty="0"/>
              <a:t>	8-bit data, 16-bit address	</a:t>
            </a:r>
            <a:r>
              <a:rPr lang="en-US" sz="2800" dirty="0" smtClean="0"/>
              <a:t>			Apple</a:t>
            </a:r>
            <a:r>
              <a:rPr lang="en-US" sz="2800" dirty="0"/>
              <a:t>, Commodore, Atari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800" b="1" dirty="0"/>
              <a:t>Z80</a:t>
            </a:r>
            <a:r>
              <a:rPr lang="en-US" sz="2800" dirty="0"/>
              <a:t>	1976	</a:t>
            </a:r>
            <a:r>
              <a:rPr lang="en-US" sz="2800" dirty="0" err="1"/>
              <a:t>Zilog</a:t>
            </a:r>
            <a:r>
              <a:rPr lang="en-US" sz="2800" dirty="0"/>
              <a:t>		</a:t>
            </a:r>
            <a:r>
              <a:rPr lang="en-US" sz="2800" dirty="0" smtClean="0"/>
              <a:t>8-bit </a:t>
            </a:r>
            <a:r>
              <a:rPr lang="en-US" sz="2800" dirty="0"/>
              <a:t>data, 16-bit address	</a:t>
            </a:r>
            <a:r>
              <a:rPr lang="en-US" sz="2800" dirty="0" smtClean="0"/>
              <a:t>			Osborne </a:t>
            </a:r>
            <a:r>
              <a:rPr lang="en-US" sz="2800" dirty="0"/>
              <a:t>1, </a:t>
            </a:r>
            <a:r>
              <a:rPr lang="en-US" sz="2800" dirty="0" err="1"/>
              <a:t>KayPro</a:t>
            </a:r>
            <a:r>
              <a:rPr lang="en-US" sz="2800" dirty="0"/>
              <a:t>, TRS-80</a:t>
            </a:r>
          </a:p>
          <a:p>
            <a:pPr marL="0" indent="0">
              <a:buNone/>
            </a:pPr>
            <a:r>
              <a:rPr lang="en-US" sz="2800" b="1" dirty="0"/>
              <a:t>8086</a:t>
            </a:r>
            <a:r>
              <a:rPr lang="en-US" sz="2800" dirty="0"/>
              <a:t>	1978	Intel	</a:t>
            </a:r>
            <a:r>
              <a:rPr lang="en-US" sz="2800" dirty="0" smtClean="0"/>
              <a:t>8 </a:t>
            </a:r>
            <a:r>
              <a:rPr lang="en-US" sz="2800" dirty="0"/>
              <a:t>&amp; 16-bit data, 20-bit address	</a:t>
            </a:r>
            <a:r>
              <a:rPr lang="en-US" sz="2800" dirty="0" smtClean="0"/>
              <a:t>			PC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19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microprocessors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b="1" dirty="0"/>
              <a:t>PIC</a:t>
            </a:r>
            <a:r>
              <a:rPr lang="en-US" dirty="0"/>
              <a:t>	1975	Microchip	</a:t>
            </a:r>
            <a:r>
              <a:rPr lang="en-US" dirty="0" smtClean="0"/>
              <a:t>8-bit </a:t>
            </a:r>
            <a:r>
              <a:rPr lang="en-US" dirty="0"/>
              <a:t>data, 8-bit address		</a:t>
            </a:r>
            <a:r>
              <a:rPr lang="en-US" dirty="0" smtClean="0"/>
              <a:t>10B+ </a:t>
            </a:r>
            <a:r>
              <a:rPr lang="en-US" dirty="0" err="1" smtClean="0"/>
              <a:t>mfg’d</a:t>
            </a:r>
            <a:r>
              <a:rPr lang="en-US" dirty="0"/>
              <a:t>, separate data &amp;</a:t>
            </a:r>
            <a:r>
              <a:rPr lang="en-US" dirty="0" smtClean="0"/>
              <a:t> </a:t>
            </a:r>
            <a:r>
              <a:rPr lang="en-US" dirty="0"/>
              <a:t>instruction </a:t>
            </a:r>
            <a:r>
              <a:rPr lang="en-US" dirty="0" smtClean="0"/>
              <a:t>mem</a:t>
            </a:r>
            <a:endParaRPr lang="en-US" dirty="0"/>
          </a:p>
          <a:p>
            <a:pPr marL="0" indent="0">
              <a:spcAft>
                <a:spcPts val="600"/>
              </a:spcAft>
              <a:buNone/>
            </a:pPr>
            <a:r>
              <a:rPr lang="en-US" b="1" dirty="0"/>
              <a:t>AVR</a:t>
            </a:r>
            <a:r>
              <a:rPr lang="en-US" dirty="0"/>
              <a:t>	1996	Atmel		</a:t>
            </a:r>
            <a:r>
              <a:rPr lang="en-US" dirty="0" smtClean="0"/>
              <a:t>8-bit </a:t>
            </a:r>
            <a:r>
              <a:rPr lang="en-US" dirty="0"/>
              <a:t>data, 16-bit address		</a:t>
            </a:r>
            <a:r>
              <a:rPr lang="en-US" dirty="0" smtClean="0"/>
              <a:t>1B+ </a:t>
            </a:r>
            <a:r>
              <a:rPr lang="en-US" dirty="0" err="1" smtClean="0"/>
              <a:t>mfg’d</a:t>
            </a:r>
            <a:r>
              <a:rPr lang="en-US" dirty="0"/>
              <a:t>, basis for Arduino boards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b="1" dirty="0"/>
              <a:t>MSP430</a:t>
            </a:r>
            <a:r>
              <a:rPr lang="en-US" dirty="0"/>
              <a:t> 1993	</a:t>
            </a:r>
            <a:r>
              <a:rPr lang="en-US" dirty="0" smtClean="0"/>
              <a:t>TI</a:t>
            </a:r>
            <a:r>
              <a:rPr lang="en-US" dirty="0"/>
              <a:t>	8/16-bit data, 16-bit address	</a:t>
            </a:r>
            <a:r>
              <a:rPr lang="en-US" dirty="0" smtClean="0"/>
              <a:t>1B+ </a:t>
            </a:r>
            <a:r>
              <a:rPr lang="en-US" dirty="0" err="1"/>
              <a:t>mfg’d</a:t>
            </a:r>
            <a:r>
              <a:rPr lang="en-US" dirty="0"/>
              <a:t>, low power, </a:t>
            </a:r>
            <a:r>
              <a:rPr lang="en-US" dirty="0" err="1" smtClean="0"/>
              <a:t>LaunchPad</a:t>
            </a:r>
            <a:r>
              <a:rPr lang="en-US" dirty="0" smtClean="0"/>
              <a:t> </a:t>
            </a:r>
            <a:r>
              <a:rPr lang="en-US" dirty="0"/>
              <a:t>boards</a:t>
            </a:r>
          </a:p>
          <a:p>
            <a:pPr marL="0" indent="0">
              <a:buNone/>
            </a:pPr>
            <a:r>
              <a:rPr lang="en-US" b="1" dirty="0" smtClean="0"/>
              <a:t>ARM</a:t>
            </a:r>
            <a:r>
              <a:rPr lang="en-US" dirty="0" smtClean="0"/>
              <a:t>	1985</a:t>
            </a:r>
            <a:r>
              <a:rPr lang="en-US" dirty="0"/>
              <a:t>	ARM </a:t>
            </a:r>
            <a:r>
              <a:rPr lang="en-US" dirty="0" smtClean="0"/>
              <a:t>Holdings   8/16/32-bit </a:t>
            </a:r>
            <a:r>
              <a:rPr lang="en-US" dirty="0"/>
              <a:t>data, 32-bit </a:t>
            </a:r>
            <a:r>
              <a:rPr lang="en-US" dirty="0" err="1" smtClean="0"/>
              <a:t>adr</a:t>
            </a:r>
            <a:r>
              <a:rPr lang="en-US" dirty="0"/>
              <a:t>	</a:t>
            </a:r>
            <a:r>
              <a:rPr lang="en-US" sz="3200" dirty="0" smtClean="0"/>
              <a:t>100B+ </a:t>
            </a:r>
            <a:r>
              <a:rPr lang="en-US" sz="3200" dirty="0" err="1" smtClean="0"/>
              <a:t>mfg’d</a:t>
            </a:r>
            <a:r>
              <a:rPr lang="en-US" sz="3200" dirty="0"/>
              <a:t>, </a:t>
            </a:r>
            <a:r>
              <a:rPr lang="en-US" dirty="0"/>
              <a:t>also 64-bit data &amp; </a:t>
            </a:r>
            <a:r>
              <a:rPr lang="en-US" dirty="0" smtClean="0"/>
              <a:t>address, ARM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</a:t>
            </a:r>
            <a:r>
              <a:rPr lang="en-US" sz="3200" dirty="0" smtClean="0"/>
              <a:t>licenses </a:t>
            </a:r>
            <a:r>
              <a:rPr lang="en-US" sz="3200" dirty="0"/>
              <a:t>to </a:t>
            </a:r>
            <a:r>
              <a:rPr lang="en-US" sz="3200" dirty="0" err="1"/>
              <a:t>mfgs</a:t>
            </a:r>
            <a:r>
              <a:rPr lang="en-US" sz="3200" dirty="0"/>
              <a:t>, basis </a:t>
            </a:r>
            <a:r>
              <a:rPr lang="en-US" sz="3200" dirty="0" smtClean="0"/>
              <a:t>for Raspberry </a:t>
            </a:r>
            <a:r>
              <a:rPr lang="en-US" sz="3200" dirty="0"/>
              <a:t>Pi </a:t>
            </a:r>
            <a:r>
              <a:rPr lang="en-US" sz="3200" dirty="0" smtClean="0"/>
              <a:t>boards</a:t>
            </a:r>
          </a:p>
          <a:p>
            <a:pPr marL="0" indent="0">
              <a:buNone/>
            </a:pPr>
            <a:r>
              <a:rPr lang="en-US" b="1" dirty="0" smtClean="0"/>
              <a:t>STM8</a:t>
            </a:r>
            <a:r>
              <a:rPr lang="en-US" dirty="0" smtClean="0"/>
              <a:t>	</a:t>
            </a:r>
            <a:r>
              <a:rPr lang="en-US" dirty="0" err="1" smtClean="0"/>
              <a:t>STMicro</a:t>
            </a:r>
            <a:r>
              <a:rPr lang="en-US" dirty="0" smtClean="0"/>
              <a:t>	8-bit data, 24-bit </a:t>
            </a:r>
            <a:r>
              <a:rPr lang="en-US" dirty="0" err="1" smtClean="0"/>
              <a:t>adr</a:t>
            </a:r>
            <a:r>
              <a:rPr lang="en-US" dirty="0" smtClean="0"/>
              <a:t>, 2B+ </a:t>
            </a:r>
            <a:r>
              <a:rPr lang="en-US" dirty="0" err="1" smtClean="0"/>
              <a:t>mfg’d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32635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Other </a:t>
            </a:r>
            <a:r>
              <a:rPr lang="en-US" dirty="0" smtClean="0"/>
              <a:t>notable </a:t>
            </a:r>
            <a:r>
              <a:rPr lang="en-US" dirty="0" err="1" smtClean="0"/>
              <a:t>uP</a:t>
            </a:r>
            <a:r>
              <a:rPr lang="en-US" dirty="0" smtClean="0"/>
              <a:t>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181600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2600" b="1" dirty="0"/>
              <a:t>ESP8266, </a:t>
            </a:r>
            <a:r>
              <a:rPr lang="en-US" sz="2600" b="1" dirty="0" smtClean="0"/>
              <a:t>ESP32</a:t>
            </a:r>
            <a:r>
              <a:rPr lang="en-US" sz="2600" dirty="0" smtClean="0"/>
              <a:t>:</a:t>
            </a:r>
            <a:r>
              <a:rPr lang="en-US" sz="2600" dirty="0"/>
              <a:t>	</a:t>
            </a:r>
            <a:r>
              <a:rPr lang="en-US" sz="2600" dirty="0" err="1"/>
              <a:t>Espressif</a:t>
            </a:r>
            <a:r>
              <a:rPr lang="en-US" sz="2600" dirty="0"/>
              <a:t>	32-bit </a:t>
            </a:r>
            <a:r>
              <a:rPr lang="en-US" sz="2600" dirty="0" smtClean="0"/>
              <a:t>RISC</a:t>
            </a:r>
          </a:p>
          <a:p>
            <a:pPr marL="457200" lvl="1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600" dirty="0"/>
              <a:t>	</a:t>
            </a:r>
            <a:r>
              <a:rPr lang="en-US" sz="2600" dirty="0" err="1" smtClean="0"/>
              <a:t>WiFi</a:t>
            </a:r>
            <a:r>
              <a:rPr lang="en-US" sz="2600" dirty="0" smtClean="0"/>
              <a:t> &amp; </a:t>
            </a:r>
            <a:r>
              <a:rPr lang="en-US" sz="2600" dirty="0" err="1" smtClean="0"/>
              <a:t>BlueTooth</a:t>
            </a:r>
            <a:r>
              <a:rPr lang="en-US" sz="2600" dirty="0" smtClean="0"/>
              <a:t> radio </a:t>
            </a:r>
            <a:r>
              <a:rPr lang="en-US" sz="2600" dirty="0"/>
              <a:t>built in, low cost</a:t>
            </a:r>
          </a:p>
          <a:p>
            <a:pPr marL="0" indent="0">
              <a:buNone/>
            </a:pPr>
            <a:r>
              <a:rPr lang="en-US" sz="2600" b="1" dirty="0" err="1" smtClean="0"/>
              <a:t>PSoC</a:t>
            </a:r>
            <a:r>
              <a:rPr lang="en-US" sz="2600" dirty="0" smtClean="0"/>
              <a:t>:</a:t>
            </a:r>
            <a:r>
              <a:rPr lang="en-US" sz="2600" dirty="0"/>
              <a:t>		</a:t>
            </a:r>
            <a:r>
              <a:rPr lang="en-US" sz="2600" dirty="0" smtClean="0"/>
              <a:t>	Cypress</a:t>
            </a:r>
            <a:r>
              <a:rPr lang="en-US" sz="2600" dirty="0"/>
              <a:t>	 ARM </a:t>
            </a:r>
            <a:r>
              <a:rPr lang="en-US" sz="2600" dirty="0" smtClean="0"/>
              <a:t>chip</a:t>
            </a:r>
          </a:p>
          <a:p>
            <a:pPr marL="457200" lvl="1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600" dirty="0"/>
              <a:t>	</a:t>
            </a:r>
            <a:r>
              <a:rPr lang="en-US" sz="2600" dirty="0" smtClean="0"/>
              <a:t>Touch pins, A2D, various IO, </a:t>
            </a:r>
            <a:r>
              <a:rPr lang="en-US" sz="2600" dirty="0" err="1" smtClean="0"/>
              <a:t>Progammable</a:t>
            </a:r>
            <a:r>
              <a:rPr lang="en-US" sz="2600" dirty="0" smtClean="0"/>
              <a:t> logic</a:t>
            </a:r>
            <a:endParaRPr lang="en-US" sz="2600" dirty="0"/>
          </a:p>
          <a:p>
            <a:pPr marL="0" indent="0">
              <a:buNone/>
            </a:pPr>
            <a:r>
              <a:rPr lang="en-US" sz="2600" b="1" dirty="0" err="1" smtClean="0"/>
              <a:t>ZPUino</a:t>
            </a:r>
            <a:r>
              <a:rPr lang="en-US" sz="2600" dirty="0" smtClean="0"/>
              <a:t>:</a:t>
            </a:r>
            <a:r>
              <a:rPr lang="en-US" sz="2600" dirty="0"/>
              <a:t>		</a:t>
            </a:r>
            <a:r>
              <a:rPr lang="en-US" sz="2600" dirty="0" err="1"/>
              <a:t>Oyvind</a:t>
            </a:r>
            <a:r>
              <a:rPr lang="en-US" sz="2600" dirty="0"/>
              <a:t> </a:t>
            </a:r>
            <a:r>
              <a:rPr lang="en-US" sz="2600" dirty="0" err="1"/>
              <a:t>Harboe</a:t>
            </a:r>
            <a:r>
              <a:rPr lang="en-US" sz="2600" dirty="0"/>
              <a:t> &amp; Alvaro </a:t>
            </a:r>
            <a:r>
              <a:rPr lang="en-US" sz="2600" dirty="0" smtClean="0"/>
              <a:t>Lopes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600" dirty="0"/>
              <a:t>	32-bit soft-core </a:t>
            </a:r>
            <a:r>
              <a:rPr lang="en-US" sz="2600" dirty="0" smtClean="0"/>
              <a:t>(FPGA) processor, runs Linux</a:t>
            </a:r>
            <a:endParaRPr lang="en-US" sz="2600" dirty="0"/>
          </a:p>
          <a:p>
            <a:pPr marL="57150" indent="0">
              <a:buNone/>
            </a:pPr>
            <a:r>
              <a:rPr lang="en-US" sz="2600" b="1" dirty="0" smtClean="0"/>
              <a:t>Beagleboard.org</a:t>
            </a:r>
            <a:r>
              <a:rPr lang="en-US" sz="2600" dirty="0" smtClean="0"/>
              <a:t>:	TI		ARM chip</a:t>
            </a:r>
          </a:p>
          <a:p>
            <a:pPr marL="5715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600" dirty="0"/>
              <a:t>	F</a:t>
            </a:r>
            <a:r>
              <a:rPr lang="en-US" sz="2600" dirty="0" smtClean="0"/>
              <a:t>our </a:t>
            </a:r>
            <a:r>
              <a:rPr lang="en-US" sz="2600" dirty="0"/>
              <a:t>rows of </a:t>
            </a:r>
            <a:r>
              <a:rPr lang="en-US" sz="2600" dirty="0" smtClean="0"/>
              <a:t>IO,</a:t>
            </a:r>
            <a:r>
              <a:rPr lang="en-US" sz="2600" dirty="0"/>
              <a:t> </a:t>
            </a:r>
            <a:r>
              <a:rPr lang="en-US" sz="2600" dirty="0" smtClean="0"/>
              <a:t>various form factors</a:t>
            </a:r>
          </a:p>
          <a:p>
            <a:pPr marL="57150" indent="0">
              <a:buNone/>
            </a:pPr>
            <a:r>
              <a:rPr lang="en-US" sz="2600" b="1" dirty="0" smtClean="0"/>
              <a:t>ARM(s) + FPGA</a:t>
            </a:r>
            <a:r>
              <a:rPr lang="en-US" sz="2600" dirty="0" smtClean="0"/>
              <a:t>:	Xilinx, Altera(Intel), </a:t>
            </a:r>
            <a:r>
              <a:rPr lang="en-US" sz="2600" dirty="0" err="1" smtClean="0"/>
              <a:t>Actel</a:t>
            </a:r>
            <a:r>
              <a:rPr lang="en-US" sz="2600" dirty="0" smtClean="0"/>
              <a:t>(</a:t>
            </a:r>
            <a:r>
              <a:rPr lang="en-US" sz="2600" dirty="0" err="1" smtClean="0"/>
              <a:t>Microsemi</a:t>
            </a:r>
            <a:r>
              <a:rPr lang="en-US" sz="2600" dirty="0" smtClean="0"/>
              <a:t>)</a:t>
            </a:r>
          </a:p>
          <a:p>
            <a:pPr marL="57150" indent="0">
              <a:buNone/>
            </a:pPr>
            <a:r>
              <a:rPr lang="en-US" sz="2600" b="1" dirty="0" smtClean="0"/>
              <a:t>Bespoke FPGA soft core </a:t>
            </a:r>
            <a:r>
              <a:rPr lang="en-US" sz="2600" b="1" dirty="0" err="1" smtClean="0"/>
              <a:t>uP</a:t>
            </a:r>
            <a:r>
              <a:rPr lang="en-US" sz="2600" dirty="0" smtClean="0"/>
              <a:t>:  For the very brave</a:t>
            </a:r>
          </a:p>
        </p:txBody>
      </p:sp>
    </p:spTree>
    <p:extLst>
      <p:ext uri="{BB962C8B-B14F-4D97-AF65-F5344CB8AC3E}">
        <p14:creationId xmlns:p14="http://schemas.microsoft.com/office/powerpoint/2010/main" val="1150629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Pinouts &amp; Form </a:t>
            </a:r>
            <a:r>
              <a:rPr lang="en-US" dirty="0"/>
              <a:t>factors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Boards provide processor signal breakout areas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dirty="0" smtClean="0"/>
              <a:t>Bused to other boards and are allocated by user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/>
              <a:t>Raspberry Pi</a:t>
            </a:r>
            <a:r>
              <a:rPr lang="en-US" dirty="0"/>
              <a:t>:	Two rows of 20 pins with 0.1” by 0.1” spacing along one PCB edge, </a:t>
            </a:r>
            <a:r>
              <a:rPr lang="en-US" b="1" dirty="0"/>
              <a:t>3.3 volt IO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 smtClean="0"/>
              <a:t>Arduino</a:t>
            </a:r>
            <a:r>
              <a:rPr lang="en-US" dirty="0" smtClean="0"/>
              <a:t>:		Two </a:t>
            </a:r>
            <a:r>
              <a:rPr lang="en-US" dirty="0"/>
              <a:t>rows of 0.1” spaced pins 2” </a:t>
            </a:r>
            <a:r>
              <a:rPr lang="en-US" dirty="0" smtClean="0"/>
              <a:t>apart (board is 2.1” wide), </a:t>
            </a:r>
            <a:r>
              <a:rPr lang="en-US" b="1" dirty="0" smtClean="0"/>
              <a:t>5 volt IO</a:t>
            </a: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DIL breadboard</a:t>
            </a:r>
            <a:r>
              <a:rPr lang="en-US" dirty="0" smtClean="0"/>
              <a:t>:</a:t>
            </a:r>
            <a:r>
              <a:rPr lang="en-US" dirty="0"/>
              <a:t>	PCB is about 1” wide with 0.1” spaced </a:t>
            </a:r>
            <a:r>
              <a:rPr lang="en-US" dirty="0" smtClean="0"/>
              <a:t>pins </a:t>
            </a:r>
            <a:r>
              <a:rPr lang="en-US" dirty="0"/>
              <a:t>on each </a:t>
            </a:r>
            <a:r>
              <a:rPr lang="en-US" dirty="0" smtClean="0"/>
              <a:t>side, IO caution: 5 or 3.3 volts</a:t>
            </a:r>
            <a:endParaRPr lang="en-US" dirty="0"/>
          </a:p>
          <a:p>
            <a:pPr marL="0" indent="0">
              <a:buNone/>
            </a:pPr>
            <a:r>
              <a:rPr lang="en-US" b="1" dirty="0" smtClean="0"/>
              <a:t>Miscellaneous</a:t>
            </a:r>
            <a:r>
              <a:rPr lang="en-US" dirty="0" smtClean="0"/>
              <a:t>:</a:t>
            </a:r>
            <a:r>
              <a:rPr lang="en-US" dirty="0"/>
              <a:t>	</a:t>
            </a:r>
            <a:r>
              <a:rPr lang="en-US" dirty="0" smtClean="0"/>
              <a:t>Dual </a:t>
            </a:r>
            <a:r>
              <a:rPr lang="en-US" dirty="0"/>
              <a:t>DIL, circular (for clothing), snap </a:t>
            </a:r>
            <a:r>
              <a:rPr lang="en-US" dirty="0" smtClean="0"/>
              <a:t>or </a:t>
            </a:r>
            <a:r>
              <a:rPr lang="en-US" dirty="0"/>
              <a:t>click </a:t>
            </a:r>
            <a:r>
              <a:rPr lang="en-US" dirty="0" smtClean="0"/>
              <a:t>together…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98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b="1" dirty="0" smtClean="0"/>
              <a:t>Microprocessor boards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91" y="990600"/>
            <a:ext cx="4460535" cy="272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31" y="3581400"/>
            <a:ext cx="4205654" cy="29958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4267200"/>
            <a:ext cx="3429000" cy="22133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245" y="2514600"/>
            <a:ext cx="4207474" cy="154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10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4800"/>
            <a:ext cx="2057400" cy="1905000"/>
          </a:xfrm>
        </p:spPr>
        <p:txBody>
          <a:bodyPr>
            <a:normAutofit/>
          </a:bodyPr>
          <a:lstStyle/>
          <a:p>
            <a:r>
              <a:rPr lang="en-US" dirty="0" smtClean="0"/>
              <a:t>Arduino Kit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304800"/>
            <a:ext cx="6400800" cy="6196694"/>
          </a:xfrm>
        </p:spPr>
      </p:pic>
    </p:spTree>
    <p:extLst>
      <p:ext uri="{BB962C8B-B14F-4D97-AF65-F5344CB8AC3E}">
        <p14:creationId xmlns:p14="http://schemas.microsoft.com/office/powerpoint/2010/main" val="2840163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Accessory </a:t>
            </a:r>
            <a:r>
              <a:rPr lang="en-US" dirty="0" smtClean="0"/>
              <a:t>boards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Hats &amp; shields</a:t>
            </a:r>
            <a:r>
              <a:rPr lang="en-US" dirty="0"/>
              <a:t>		Stackable boards plugging into Arduino or Raspberry Pi, also </a:t>
            </a:r>
            <a:r>
              <a:rPr lang="en-US" dirty="0" err="1"/>
              <a:t>Wemos</a:t>
            </a:r>
            <a:r>
              <a:rPr lang="en-US" dirty="0"/>
              <a:t> &amp; </a:t>
            </a:r>
            <a:r>
              <a:rPr lang="en-US" dirty="0" err="1"/>
              <a:t>Tinycircuits</a:t>
            </a: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Pmod</a:t>
            </a:r>
            <a:r>
              <a:rPr lang="en-US" dirty="0"/>
              <a:t>			6 &amp; 12 </a:t>
            </a:r>
            <a:r>
              <a:rPr lang="en-US" dirty="0" smtClean="0"/>
              <a:t>pin; </a:t>
            </a:r>
            <a:r>
              <a:rPr lang="en-US" dirty="0"/>
              <a:t>supports I2C, SPI, </a:t>
            </a:r>
            <a:r>
              <a:rPr lang="en-US" dirty="0" smtClean="0"/>
              <a:t>analog &amp; </a:t>
            </a:r>
            <a:r>
              <a:rPr lang="en-US" dirty="0"/>
              <a:t>digital</a:t>
            </a:r>
          </a:p>
          <a:p>
            <a:pPr marL="0" indent="0">
              <a:buNone/>
            </a:pPr>
            <a:r>
              <a:rPr lang="en-US" b="1" dirty="0"/>
              <a:t>Grove</a:t>
            </a:r>
            <a:r>
              <a:rPr lang="en-US" dirty="0"/>
              <a:t>			4 </a:t>
            </a:r>
            <a:r>
              <a:rPr lang="en-US" dirty="0" smtClean="0"/>
              <a:t>pin; </a:t>
            </a:r>
            <a:r>
              <a:rPr lang="en-US" dirty="0"/>
              <a:t>supports I2C, </a:t>
            </a:r>
            <a:r>
              <a:rPr lang="en-US" dirty="0" smtClean="0"/>
              <a:t>analog</a:t>
            </a:r>
            <a:r>
              <a:rPr lang="en-US" dirty="0"/>
              <a:t> </a:t>
            </a:r>
            <a:r>
              <a:rPr lang="en-US" dirty="0" smtClean="0"/>
              <a:t>&amp; digital; cables pre-assembled</a:t>
            </a:r>
            <a:endParaRPr lang="en-US" dirty="0"/>
          </a:p>
          <a:p>
            <a:pPr marL="0" indent="0">
              <a:buNone/>
            </a:pPr>
            <a:r>
              <a:rPr lang="en-US" b="1" dirty="0" smtClean="0"/>
              <a:t>Breakout boards</a:t>
            </a:r>
            <a:r>
              <a:rPr lang="en-US" dirty="0" smtClean="0"/>
              <a:t>	Provides </a:t>
            </a:r>
            <a:r>
              <a:rPr lang="en-US" dirty="0"/>
              <a:t>0.1” spaced holes connected to chip </a:t>
            </a:r>
            <a:r>
              <a:rPr lang="en-US" dirty="0" smtClean="0"/>
              <a:t>pins (often miniscule)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681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1552</TotalTime>
  <Words>724</Words>
  <Application>Microsoft Office PowerPoint</Application>
  <PresentationFormat>On-screen Show (4:3)</PresentationFormat>
  <Paragraphs>118</Paragraphs>
  <Slides>28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Microprocessor prototyping by non-technical inventors</vt:lpstr>
      <vt:lpstr>The Rough Prototype https://www.hackster.io/nekhil-ravi/current-temperature-on-8-8-led-dot-matrix-321b0a </vt:lpstr>
      <vt:lpstr>Some Nostalgia</vt:lpstr>
      <vt:lpstr>Current microprocessors</vt:lpstr>
      <vt:lpstr>Other notable uP choices</vt:lpstr>
      <vt:lpstr>Pinouts &amp; Form factors</vt:lpstr>
      <vt:lpstr>Microprocessor boards</vt:lpstr>
      <vt:lpstr>Arduino Kit</vt:lpstr>
      <vt:lpstr>Accessory boards</vt:lpstr>
      <vt:lpstr>Pmod &amp; Grove Hats for Arduino</vt:lpstr>
      <vt:lpstr>Grove &amp; Pmod Hats for Raspberry Pi</vt:lpstr>
      <vt:lpstr>Pmod (www.digilentinc.com)</vt:lpstr>
      <vt:lpstr>Grove (seeeddoc.github.io/Grove_System/)</vt:lpstr>
      <vt:lpstr>Breakout boards (adafruit &amp; sparkfun)</vt:lpstr>
      <vt:lpstr>Vendors (partial list)</vt:lpstr>
      <vt:lpstr>Raspberry Pi Zero W demo</vt:lpstr>
      <vt:lpstr>Arduino Uno demo</vt:lpstr>
      <vt:lpstr>Ways Forward</vt:lpstr>
      <vt:lpstr>Neat videos</vt:lpstr>
      <vt:lpstr>Web Links</vt:lpstr>
      <vt:lpstr>Web Links cont’d</vt:lpstr>
      <vt:lpstr>Web Links cont’d</vt:lpstr>
      <vt:lpstr>Raspberry Pi boards</vt:lpstr>
      <vt:lpstr>Elegoo Smart Car Robot kit</vt:lpstr>
      <vt:lpstr>ESP8266 &amp; ESP32: ESP32-DEVKIT</vt:lpstr>
      <vt:lpstr>ESP8266 &amp; ESP32: cont’d</vt:lpstr>
      <vt:lpstr>FPGA offerings: Papilio, XESS, Alorium, ZPUino, F32C (MIPS/RISC-V) &amp; Pipistrello (uBlaze)</vt:lpstr>
      <vt:lpstr>Some Other Time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Microprocessor tools and kits suitable for education</dc:title>
  <dc:creator>James Brakefield</dc:creator>
  <cp:lastModifiedBy>James Brakefield</cp:lastModifiedBy>
  <cp:revision>74</cp:revision>
  <cp:lastPrinted>2017-07-20T03:40:54Z</cp:lastPrinted>
  <dcterms:created xsi:type="dcterms:W3CDTF">2017-07-19T01:50:50Z</dcterms:created>
  <dcterms:modified xsi:type="dcterms:W3CDTF">2018-01-13T06:10:47Z</dcterms:modified>
</cp:coreProperties>
</file>

<file path=docProps/thumbnail.jpeg>
</file>